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4" d="100"/>
          <a:sy n="104" d="100"/>
        </p:scale>
        <p:origin x="138" y="2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e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C8681-39E4-BDB2-8488-9C464939FC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855CB3D-6D5B-703C-4C0F-F26828F74C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BAFD78A-A3FF-7AB6-464F-3B3575F5999B}"/>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5" name="Footer Placeholder 4">
            <a:extLst>
              <a:ext uri="{FF2B5EF4-FFF2-40B4-BE49-F238E27FC236}">
                <a16:creationId xmlns:a16="http://schemas.microsoft.com/office/drawing/2014/main" id="{72CCB1D5-172B-1060-13B8-D3E7A3FE49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C7BCA2-F1E9-82EE-7218-4E58140E0B4C}"/>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2574909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DF1B0-DCC8-63E1-FCF8-108E45235A3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8916C8F-E3A6-96DD-1E83-5DEDDB733A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E77444D-4F43-432C-CD6C-275FA84DA891}"/>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5" name="Footer Placeholder 4">
            <a:extLst>
              <a:ext uri="{FF2B5EF4-FFF2-40B4-BE49-F238E27FC236}">
                <a16:creationId xmlns:a16="http://schemas.microsoft.com/office/drawing/2014/main" id="{97B4B982-6CC4-4A32-2722-413E70041D5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137270C-A033-F5F1-685E-026149864CD0}"/>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3461593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5C8ADD-BD60-2E5F-1AE9-251DCC3E035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0283240-AEC8-E059-B25B-7ABFE28E54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3C716CB-B3C4-D07A-783B-8DBA67FCFC16}"/>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5" name="Footer Placeholder 4">
            <a:extLst>
              <a:ext uri="{FF2B5EF4-FFF2-40B4-BE49-F238E27FC236}">
                <a16:creationId xmlns:a16="http://schemas.microsoft.com/office/drawing/2014/main" id="{EE49D919-0A7A-4B26-AF75-C3F9F02527F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2695896-E21F-8DFE-393C-968FA9612870}"/>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3794291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9943C-6693-38E2-E6AE-86C87B2D0EB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92C1F50-22C9-F54D-5DB5-E35A0AEA28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3666952-7B07-DC51-6321-5CF898F4D9F9}"/>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5" name="Footer Placeholder 4">
            <a:extLst>
              <a:ext uri="{FF2B5EF4-FFF2-40B4-BE49-F238E27FC236}">
                <a16:creationId xmlns:a16="http://schemas.microsoft.com/office/drawing/2014/main" id="{A7EBB72F-D48F-AA25-C128-2B6A6944881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55916D1-8B1C-1867-2445-4C12BA38FEA4}"/>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2771013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F0278-7AA9-4DE2-9231-CB782CB1CB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A734668-9C48-5D79-4B47-655F74930A9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B86ADD-1525-F31C-3B7A-0B8048C4D9EC}"/>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5" name="Footer Placeholder 4">
            <a:extLst>
              <a:ext uri="{FF2B5EF4-FFF2-40B4-BE49-F238E27FC236}">
                <a16:creationId xmlns:a16="http://schemas.microsoft.com/office/drawing/2014/main" id="{A57FC544-F414-D1DE-3C81-60C1B5F8842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E64CDE-C016-68D5-DC51-6C7D6DB41BB7}"/>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2651214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BBA53-0F03-50C3-828D-50C64D0264B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C0EA47F-D601-F2E2-6452-564E3711B6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7096BD1-DB3D-7848-5EBB-0FED938839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AB41CE6-8FC4-934E-620C-570C45CE3668}"/>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6" name="Footer Placeholder 5">
            <a:extLst>
              <a:ext uri="{FF2B5EF4-FFF2-40B4-BE49-F238E27FC236}">
                <a16:creationId xmlns:a16="http://schemas.microsoft.com/office/drawing/2014/main" id="{632E52E4-7E9B-E9CB-800D-6AAC88F60AB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7D8C442-1252-1015-7D4B-18E7F8092614}"/>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3739009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E9281-3CEC-A738-81E5-B0283C3296B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CBF13F4-AD50-A224-4CA2-8DE927DBF8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87F0217-C1E0-874D-8923-A2CA0DF3701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E5AC709-7D4A-2356-4A8F-08F501EA7F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9B6A4D-9E68-D288-9EA8-E3A9DC5BF44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BC87AA2-9FFC-E68A-BCD9-69A1CD21AB04}"/>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8" name="Footer Placeholder 7">
            <a:extLst>
              <a:ext uri="{FF2B5EF4-FFF2-40B4-BE49-F238E27FC236}">
                <a16:creationId xmlns:a16="http://schemas.microsoft.com/office/drawing/2014/main" id="{F084EB21-127B-7CD7-BA90-7B5E86D51AE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F29E569-641A-84E5-31B2-56E728D9AA80}"/>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2321054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FD752-E326-B81E-EDE3-8EFD0B0461E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6EC8598D-A75F-2180-A6B9-BC567ACE5529}"/>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4" name="Footer Placeholder 3">
            <a:extLst>
              <a:ext uri="{FF2B5EF4-FFF2-40B4-BE49-F238E27FC236}">
                <a16:creationId xmlns:a16="http://schemas.microsoft.com/office/drawing/2014/main" id="{B1DA7BE8-059E-2319-691A-717AD4609A0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B9F2194-DFE1-1F41-3242-120783691B61}"/>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3252047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A10FC2-4736-3D2F-5339-5A6DFA60408C}"/>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3" name="Footer Placeholder 2">
            <a:extLst>
              <a:ext uri="{FF2B5EF4-FFF2-40B4-BE49-F238E27FC236}">
                <a16:creationId xmlns:a16="http://schemas.microsoft.com/office/drawing/2014/main" id="{582EF4B0-D58C-A48A-2DB6-8D83F32A6DEA}"/>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6AA5683-BC44-68B3-39EE-7E9781BB9EF1}"/>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3462369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E647E-9F32-4952-5A31-76956CA744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3576B81-28E8-9D8A-38CA-429533B656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70FCE79E-0320-E88C-2E7D-961AF2E8BF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803BF6-D00F-94D6-B798-71544824C7B2}"/>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6" name="Footer Placeholder 5">
            <a:extLst>
              <a:ext uri="{FF2B5EF4-FFF2-40B4-BE49-F238E27FC236}">
                <a16:creationId xmlns:a16="http://schemas.microsoft.com/office/drawing/2014/main" id="{C497A80C-2E29-5667-8B54-C531116DD86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852F84B-4354-E37C-22D9-7505CE4B478D}"/>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4093680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F7427-9891-802F-4FBC-D1AC412054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D8B1FF0-B1E7-44AD-9BFB-9905AA54FA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5734619-967F-3DA7-8E86-1F9839463D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624205-E73F-8D5D-2451-32C5CD8172B1}"/>
              </a:ext>
            </a:extLst>
          </p:cNvPr>
          <p:cNvSpPr>
            <a:spLocks noGrp="1"/>
          </p:cNvSpPr>
          <p:nvPr>
            <p:ph type="dt" sz="half" idx="10"/>
          </p:nvPr>
        </p:nvSpPr>
        <p:spPr/>
        <p:txBody>
          <a:bodyPr/>
          <a:lstStyle/>
          <a:p>
            <a:fld id="{6A69FB4D-70F6-4476-A39D-A22F779FC547}" type="datetimeFigureOut">
              <a:rPr lang="en-GB" smtClean="0"/>
              <a:t>15/01/2024</a:t>
            </a:fld>
            <a:endParaRPr lang="en-GB"/>
          </a:p>
        </p:txBody>
      </p:sp>
      <p:sp>
        <p:nvSpPr>
          <p:cNvPr id="6" name="Footer Placeholder 5">
            <a:extLst>
              <a:ext uri="{FF2B5EF4-FFF2-40B4-BE49-F238E27FC236}">
                <a16:creationId xmlns:a16="http://schemas.microsoft.com/office/drawing/2014/main" id="{81AD5DFD-6776-C959-D1FF-E45627EA88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FE639F2-CFC4-BE26-22B0-F2D78557DC08}"/>
              </a:ext>
            </a:extLst>
          </p:cNvPr>
          <p:cNvSpPr>
            <a:spLocks noGrp="1"/>
          </p:cNvSpPr>
          <p:nvPr>
            <p:ph type="sldNum" sz="quarter" idx="12"/>
          </p:nvPr>
        </p:nvSpPr>
        <p:spPr/>
        <p:txBody>
          <a:bodyPr/>
          <a:lstStyle/>
          <a:p>
            <a:fld id="{C66221A2-0156-433C-9762-D5757CBCC0A9}" type="slidenum">
              <a:rPr lang="en-GB" smtClean="0"/>
              <a:t>‹#›</a:t>
            </a:fld>
            <a:endParaRPr lang="en-GB"/>
          </a:p>
        </p:txBody>
      </p:sp>
    </p:spTree>
    <p:extLst>
      <p:ext uri="{BB962C8B-B14F-4D97-AF65-F5344CB8AC3E}">
        <p14:creationId xmlns:p14="http://schemas.microsoft.com/office/powerpoint/2010/main" val="3903334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C55888-D522-5E2E-6D1D-98E7F036FC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6B6FB64-304B-82F9-6D3C-024AA7F5C6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017F281-1C17-5295-65E9-0174A3F40D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A69FB4D-70F6-4476-A39D-A22F779FC547}" type="datetimeFigureOut">
              <a:rPr lang="en-GB" smtClean="0"/>
              <a:t>15/01/2024</a:t>
            </a:fld>
            <a:endParaRPr lang="en-GB"/>
          </a:p>
        </p:txBody>
      </p:sp>
      <p:sp>
        <p:nvSpPr>
          <p:cNvPr id="5" name="Footer Placeholder 4">
            <a:extLst>
              <a:ext uri="{FF2B5EF4-FFF2-40B4-BE49-F238E27FC236}">
                <a16:creationId xmlns:a16="http://schemas.microsoft.com/office/drawing/2014/main" id="{5F596E69-5AF8-9136-00D2-721121CEEE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3F01397E-8119-3D25-9B36-DD4DB067D7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66221A2-0156-433C-9762-D5757CBCC0A9}" type="slidenum">
              <a:rPr lang="en-GB" smtClean="0"/>
              <a:t>‹#›</a:t>
            </a:fld>
            <a:endParaRPr lang="en-GB"/>
          </a:p>
        </p:txBody>
      </p:sp>
    </p:spTree>
    <p:extLst>
      <p:ext uri="{BB962C8B-B14F-4D97-AF65-F5344CB8AC3E}">
        <p14:creationId xmlns:p14="http://schemas.microsoft.com/office/powerpoint/2010/main" val="13142841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Choweymajinks9/JAVA-WEB/tree/master"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991D5-88AB-D5E7-EC8A-E2262FD201E5}"/>
              </a:ext>
            </a:extLst>
          </p:cNvPr>
          <p:cNvSpPr>
            <a:spLocks noGrp="1"/>
          </p:cNvSpPr>
          <p:nvPr>
            <p:ph type="ctrTitle"/>
          </p:nvPr>
        </p:nvSpPr>
        <p:spPr/>
        <p:txBody>
          <a:bodyPr>
            <a:normAutofit fontScale="90000"/>
          </a:bodyPr>
          <a:lstStyle/>
          <a:p>
            <a:r>
              <a:rPr lang="en-ZA" b="0" i="0" cap="all" dirty="0">
                <a:solidFill>
                  <a:srgbClr val="000000"/>
                </a:solidFill>
                <a:effectLst/>
                <a:latin typeface="SourceSansPro-Bold"/>
              </a:rPr>
              <a:t>PROJECT: JAVA AND WEB DEVELOPMENT</a:t>
            </a:r>
            <a:br>
              <a:rPr lang="en-ZA" b="0" i="0" cap="all" dirty="0">
                <a:solidFill>
                  <a:srgbClr val="000000"/>
                </a:solidFill>
                <a:effectLst/>
                <a:latin typeface="SourceSansPro-Bold"/>
              </a:rPr>
            </a:br>
            <a:r>
              <a:rPr lang="en-ZA" b="0" i="0" cap="all" dirty="0">
                <a:solidFill>
                  <a:srgbClr val="000000"/>
                </a:solidFill>
                <a:effectLst/>
                <a:latin typeface="SourceSansPro-Bold"/>
              </a:rPr>
              <a:t>(phase 2: development)</a:t>
            </a:r>
            <a:endParaRPr lang="en-GB" dirty="0"/>
          </a:p>
        </p:txBody>
      </p:sp>
      <p:sp>
        <p:nvSpPr>
          <p:cNvPr id="3" name="Subtitle 2">
            <a:extLst>
              <a:ext uri="{FF2B5EF4-FFF2-40B4-BE49-F238E27FC236}">
                <a16:creationId xmlns:a16="http://schemas.microsoft.com/office/drawing/2014/main" id="{B026E63D-856B-4670-51BD-70B3E93FE51D}"/>
              </a:ext>
            </a:extLst>
          </p:cNvPr>
          <p:cNvSpPr>
            <a:spLocks noGrp="1"/>
          </p:cNvSpPr>
          <p:nvPr>
            <p:ph type="subTitle" idx="1"/>
          </p:nvPr>
        </p:nvSpPr>
        <p:spPr/>
        <p:txBody>
          <a:bodyPr>
            <a:normAutofit fontScale="92500" lnSpcReduction="20000"/>
          </a:bodyPr>
          <a:lstStyle/>
          <a:p>
            <a:r>
              <a:rPr lang="en-GB" dirty="0"/>
              <a:t>Student: Charles Fritz</a:t>
            </a:r>
          </a:p>
          <a:p>
            <a:r>
              <a:rPr lang="en-GB" dirty="0"/>
              <a:t>Matriculation Number: </a:t>
            </a:r>
            <a:r>
              <a:rPr lang="en-GB" b="0" i="0" dirty="0">
                <a:solidFill>
                  <a:srgbClr val="161616"/>
                </a:solidFill>
                <a:effectLst/>
                <a:latin typeface="Open Sans" panose="020B0606030504020204" pitchFamily="34" charset="0"/>
              </a:rPr>
              <a:t>92124891</a:t>
            </a:r>
            <a:endParaRPr lang="en-GB" dirty="0"/>
          </a:p>
          <a:p>
            <a:r>
              <a:rPr lang="en-GB" dirty="0"/>
              <a:t>Course: DLBCSPJWD01</a:t>
            </a:r>
          </a:p>
          <a:p>
            <a:r>
              <a:rPr lang="en-GB" dirty="0" err="1"/>
              <a:t>Github</a:t>
            </a:r>
            <a:r>
              <a:rPr lang="en-GB" dirty="0"/>
              <a:t> Repository: </a:t>
            </a:r>
            <a:r>
              <a:rPr lang="en-GB" dirty="0">
                <a:hlinkClick r:id="rId2"/>
              </a:rPr>
              <a:t>https://github.com/Choweymajinks9/JAVA-WEB/tree/master</a:t>
            </a:r>
            <a:endParaRPr lang="en-GB" dirty="0"/>
          </a:p>
          <a:p>
            <a:endParaRPr lang="en-GB" dirty="0"/>
          </a:p>
        </p:txBody>
      </p:sp>
    </p:spTree>
    <p:extLst>
      <p:ext uri="{BB962C8B-B14F-4D97-AF65-F5344CB8AC3E}">
        <p14:creationId xmlns:p14="http://schemas.microsoft.com/office/powerpoint/2010/main" val="33327737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2B0D9-C850-BBE0-895D-7F882A445D24}"/>
              </a:ext>
            </a:extLst>
          </p:cNvPr>
          <p:cNvSpPr>
            <a:spLocks noGrp="1"/>
          </p:cNvSpPr>
          <p:nvPr>
            <p:ph type="title"/>
          </p:nvPr>
        </p:nvSpPr>
        <p:spPr>
          <a:xfrm>
            <a:off x="459510" y="235817"/>
            <a:ext cx="2533073" cy="623166"/>
          </a:xfrm>
        </p:spPr>
        <p:txBody>
          <a:bodyPr>
            <a:normAutofit/>
          </a:bodyPr>
          <a:lstStyle/>
          <a:p>
            <a:r>
              <a:rPr lang="en-US" sz="3200" u="sng" dirty="0"/>
              <a:t>Screencast:</a:t>
            </a:r>
            <a:endParaRPr lang="en-GB" sz="3200" u="sng" dirty="0"/>
          </a:p>
        </p:txBody>
      </p:sp>
      <p:pic>
        <p:nvPicPr>
          <p:cNvPr id="2" name="Screencast Phase 2">
            <a:hlinkClick r:id="" action="ppaction://media"/>
            <a:extLst>
              <a:ext uri="{FF2B5EF4-FFF2-40B4-BE49-F238E27FC236}">
                <a16:creationId xmlns:a16="http://schemas.microsoft.com/office/drawing/2014/main" id="{85814A21-3F0F-92D4-6F15-0889702E639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40872" y="858983"/>
            <a:ext cx="9784174" cy="5209308"/>
          </a:xfrm>
          <a:prstGeom prst="rect">
            <a:avLst/>
          </a:prstGeom>
        </p:spPr>
      </p:pic>
    </p:spTree>
    <p:extLst>
      <p:ext uri="{BB962C8B-B14F-4D97-AF65-F5344CB8AC3E}">
        <p14:creationId xmlns:p14="http://schemas.microsoft.com/office/powerpoint/2010/main" val="4057084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02CE7-5261-D9AF-6290-2908130AABA0}"/>
              </a:ext>
            </a:extLst>
          </p:cNvPr>
          <p:cNvSpPr>
            <a:spLocks noGrp="1"/>
          </p:cNvSpPr>
          <p:nvPr>
            <p:ph type="title"/>
          </p:nvPr>
        </p:nvSpPr>
        <p:spPr>
          <a:xfrm>
            <a:off x="838200" y="365125"/>
            <a:ext cx="10515600" cy="670045"/>
          </a:xfrm>
        </p:spPr>
        <p:txBody>
          <a:bodyPr>
            <a:normAutofit fontScale="90000"/>
          </a:bodyPr>
          <a:lstStyle/>
          <a:p>
            <a:r>
              <a:rPr lang="en-US" u="sng" dirty="0"/>
              <a:t>Purpose</a:t>
            </a:r>
            <a:endParaRPr lang="en-GB" u="sng" dirty="0"/>
          </a:p>
        </p:txBody>
      </p:sp>
      <p:sp>
        <p:nvSpPr>
          <p:cNvPr id="4" name="TextBox 3">
            <a:extLst>
              <a:ext uri="{FF2B5EF4-FFF2-40B4-BE49-F238E27FC236}">
                <a16:creationId xmlns:a16="http://schemas.microsoft.com/office/drawing/2014/main" id="{B616AEB1-B17B-0C28-0082-76E483FC7955}"/>
              </a:ext>
            </a:extLst>
          </p:cNvPr>
          <p:cNvSpPr txBox="1"/>
          <p:nvPr/>
        </p:nvSpPr>
        <p:spPr>
          <a:xfrm>
            <a:off x="838200" y="1305341"/>
            <a:ext cx="10936857" cy="4247317"/>
          </a:xfrm>
          <a:prstGeom prst="rect">
            <a:avLst/>
          </a:prstGeom>
          <a:noFill/>
        </p:spPr>
        <p:txBody>
          <a:bodyPr wrap="square" rtlCol="0">
            <a:spAutoFit/>
          </a:bodyPr>
          <a:lstStyle/>
          <a:p>
            <a:r>
              <a:rPr lang="en-ZA" dirty="0"/>
              <a:t>The purpose of my project is to create an engaging and user-friendly web application for an e-commerce store specialising in plush toys. With a target market primarily consisting of children between the ages of 12 and 18, as well as adults who are enthusiasts and collectors of popular plush toy franchises such as Five Nights at Freddy's, The Amazing Digital Circus, Minecraft, and Pokémon.  My web application aims to provide a seamless and enjoyable shopping experience for users interested in these specific themes. The platform will showcase a diverse range of high-quality plush toys from these franchises, catering to the preferences of both the younger audience and dedicated collectors.</a:t>
            </a:r>
          </a:p>
          <a:p>
            <a:endParaRPr lang="en-ZA" dirty="0"/>
          </a:p>
          <a:p>
            <a:r>
              <a:rPr lang="en-ZA" dirty="0"/>
              <a:t>Technologically, my project leverages React for building a dynamic and responsive user interface, while Node.js and Express are employed to handle the backend operations, ensuring efficient communication between the server and the client. MongoDB Compass Cloud serves as the database solution, offering a scalable and flexible structure for managing your product inventory, user information, and other essential data. With HTML, CSS, and JSX scripting, I am creating a visually appealing and interactive front-end experience for users, ensuring that the web application aligns with the preferences of my target market and provides a smooth shopping journey for both children and adult collectors alike.</a:t>
            </a:r>
            <a:endParaRPr lang="en-GB" dirty="0"/>
          </a:p>
        </p:txBody>
      </p:sp>
    </p:spTree>
    <p:extLst>
      <p:ext uri="{BB962C8B-B14F-4D97-AF65-F5344CB8AC3E}">
        <p14:creationId xmlns:p14="http://schemas.microsoft.com/office/powerpoint/2010/main" val="405383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02CE7-5261-D9AF-6290-2908130AABA0}"/>
              </a:ext>
            </a:extLst>
          </p:cNvPr>
          <p:cNvSpPr>
            <a:spLocks noGrp="1"/>
          </p:cNvSpPr>
          <p:nvPr>
            <p:ph type="title"/>
          </p:nvPr>
        </p:nvSpPr>
        <p:spPr>
          <a:xfrm>
            <a:off x="286109" y="240969"/>
            <a:ext cx="10515600" cy="670045"/>
          </a:xfrm>
        </p:spPr>
        <p:txBody>
          <a:bodyPr>
            <a:normAutofit/>
          </a:bodyPr>
          <a:lstStyle/>
          <a:p>
            <a:r>
              <a:rPr lang="en-US" sz="2800" u="sng" dirty="0"/>
              <a:t>Architecture Diagram MERN Stack:</a:t>
            </a:r>
            <a:endParaRPr lang="en-GB" sz="2800" u="sng" dirty="0"/>
          </a:p>
        </p:txBody>
      </p:sp>
      <p:sp>
        <p:nvSpPr>
          <p:cNvPr id="7" name="Rectangle 6">
            <a:extLst>
              <a:ext uri="{FF2B5EF4-FFF2-40B4-BE49-F238E27FC236}">
                <a16:creationId xmlns:a16="http://schemas.microsoft.com/office/drawing/2014/main" id="{28B01DAA-C410-738B-945E-D49C3553E832}"/>
              </a:ext>
            </a:extLst>
          </p:cNvPr>
          <p:cNvSpPr/>
          <p:nvPr/>
        </p:nvSpPr>
        <p:spPr>
          <a:xfrm>
            <a:off x="8457228" y="3166519"/>
            <a:ext cx="1846054" cy="1069675"/>
          </a:xfrm>
          <a:prstGeom prst="rect">
            <a:avLst/>
          </a:prstGeom>
          <a:noFill/>
          <a:ln w="349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descr="A green leaf logo with black text&#10;&#10;Description automatically generated">
            <a:extLst>
              <a:ext uri="{FF2B5EF4-FFF2-40B4-BE49-F238E27FC236}">
                <a16:creationId xmlns:a16="http://schemas.microsoft.com/office/drawing/2014/main" id="{A495F8FE-5618-C38E-C09A-B8C07CCFC1C4}"/>
              </a:ext>
            </a:extLst>
          </p:cNvPr>
          <p:cNvPicPr>
            <a:picLocks noChangeAspect="1"/>
          </p:cNvPicPr>
          <p:nvPr/>
        </p:nvPicPr>
        <p:blipFill rotWithShape="1">
          <a:blip r:embed="rId2">
            <a:extLst>
              <a:ext uri="{28A0092B-C50C-407E-A947-70E740481C1C}">
                <a14:useLocalDpi xmlns:a14="http://schemas.microsoft.com/office/drawing/2010/main" val="0"/>
              </a:ext>
            </a:extLst>
          </a:blip>
          <a:srcRect l="18693" r="19647"/>
          <a:stretch/>
        </p:blipFill>
        <p:spPr>
          <a:xfrm>
            <a:off x="10654968" y="2583958"/>
            <a:ext cx="1095556" cy="1069675"/>
          </a:xfrm>
          <a:prstGeom prst="rect">
            <a:avLst/>
          </a:prstGeom>
        </p:spPr>
      </p:pic>
      <p:pic>
        <p:nvPicPr>
          <p:cNvPr id="11" name="Picture 10" descr="A silver object with a circular top&#10;&#10;Description automatically generated with medium confidence">
            <a:extLst>
              <a:ext uri="{FF2B5EF4-FFF2-40B4-BE49-F238E27FC236}">
                <a16:creationId xmlns:a16="http://schemas.microsoft.com/office/drawing/2014/main" id="{4EB73CB3-A556-207E-3D9F-6491383F7F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66291" y="3768762"/>
            <a:ext cx="672910" cy="700439"/>
          </a:xfrm>
          <a:prstGeom prst="rect">
            <a:avLst/>
          </a:prstGeom>
        </p:spPr>
      </p:pic>
      <p:pic>
        <p:nvPicPr>
          <p:cNvPr id="13" name="Picture 12" descr="A black text on a white background&#10;&#10;Description automatically generated">
            <a:extLst>
              <a:ext uri="{FF2B5EF4-FFF2-40B4-BE49-F238E27FC236}">
                <a16:creationId xmlns:a16="http://schemas.microsoft.com/office/drawing/2014/main" id="{FD0EB500-F5A1-1798-1702-12C15A6F7F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3606" y="2229639"/>
            <a:ext cx="2413298" cy="670045"/>
          </a:xfrm>
          <a:prstGeom prst="rect">
            <a:avLst/>
          </a:prstGeom>
        </p:spPr>
      </p:pic>
      <p:pic>
        <p:nvPicPr>
          <p:cNvPr id="15" name="Picture 14" descr="A group of black and green hexagons&#10;&#10;Description automatically generated">
            <a:extLst>
              <a:ext uri="{FF2B5EF4-FFF2-40B4-BE49-F238E27FC236}">
                <a16:creationId xmlns:a16="http://schemas.microsoft.com/office/drawing/2014/main" id="{F4CDE38F-D723-D5F7-F0B8-8A781DFFCA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58262" y="1401840"/>
            <a:ext cx="1651509" cy="1007018"/>
          </a:xfrm>
          <a:prstGeom prst="rect">
            <a:avLst/>
          </a:prstGeom>
        </p:spPr>
      </p:pic>
      <p:pic>
        <p:nvPicPr>
          <p:cNvPr id="17" name="Picture 16" descr="A blue logo with a circle and a circle with a blue circle and a blue circle with a white circle with a blue circle with a black circle with a white circle with a blue circle with a&#10;&#10;Description automatically generated with medium confidence">
            <a:extLst>
              <a:ext uri="{FF2B5EF4-FFF2-40B4-BE49-F238E27FC236}">
                <a16:creationId xmlns:a16="http://schemas.microsoft.com/office/drawing/2014/main" id="{0930B216-C5B2-C1CE-0CCD-623F0AAC5DA6}"/>
              </a:ext>
            </a:extLst>
          </p:cNvPr>
          <p:cNvPicPr>
            <a:picLocks noChangeAspect="1"/>
          </p:cNvPicPr>
          <p:nvPr/>
        </p:nvPicPr>
        <p:blipFill rotWithShape="1">
          <a:blip r:embed="rId6">
            <a:extLst>
              <a:ext uri="{28A0092B-C50C-407E-A947-70E740481C1C}">
                <a14:useLocalDpi xmlns:a14="http://schemas.microsoft.com/office/drawing/2010/main" val="0"/>
              </a:ext>
            </a:extLst>
          </a:blip>
          <a:srcRect t="16936" b="16526"/>
          <a:stretch/>
        </p:blipFill>
        <p:spPr>
          <a:xfrm>
            <a:off x="3020439" y="731795"/>
            <a:ext cx="1821074" cy="670045"/>
          </a:xfrm>
          <a:prstGeom prst="rect">
            <a:avLst/>
          </a:prstGeom>
        </p:spPr>
      </p:pic>
      <p:pic>
        <p:nvPicPr>
          <p:cNvPr id="21" name="Picture 20" descr="A close-up of a file&#10;&#10;Description automatically generated">
            <a:extLst>
              <a:ext uri="{FF2B5EF4-FFF2-40B4-BE49-F238E27FC236}">
                <a16:creationId xmlns:a16="http://schemas.microsoft.com/office/drawing/2014/main" id="{F1DAF68C-2695-7172-74DA-40C9B9D0FB6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12212" y="1544757"/>
            <a:ext cx="1071562" cy="1071562"/>
          </a:xfrm>
          <a:prstGeom prst="rect">
            <a:avLst/>
          </a:prstGeom>
        </p:spPr>
      </p:pic>
      <p:pic>
        <p:nvPicPr>
          <p:cNvPr id="23" name="Picture 22" descr="A black letter on a yellow background&#10;&#10;Description automatically generated">
            <a:extLst>
              <a:ext uri="{FF2B5EF4-FFF2-40B4-BE49-F238E27FC236}">
                <a16:creationId xmlns:a16="http://schemas.microsoft.com/office/drawing/2014/main" id="{D31E0D54-52C8-9C87-E6F4-A6BFEC67EDC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33572" y="3051126"/>
            <a:ext cx="1679210" cy="1069675"/>
          </a:xfrm>
          <a:prstGeom prst="rect">
            <a:avLst/>
          </a:prstGeom>
        </p:spPr>
      </p:pic>
      <p:pic>
        <p:nvPicPr>
          <p:cNvPr id="25" name="Picture 24" descr="A blue and white logo&#10;&#10;Description automatically generated">
            <a:extLst>
              <a:ext uri="{FF2B5EF4-FFF2-40B4-BE49-F238E27FC236}">
                <a16:creationId xmlns:a16="http://schemas.microsoft.com/office/drawing/2014/main" id="{12980580-2059-3799-4D39-03BF1CC23FD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12410" y="4711607"/>
            <a:ext cx="1071562" cy="1071562"/>
          </a:xfrm>
          <a:prstGeom prst="rect">
            <a:avLst/>
          </a:prstGeom>
        </p:spPr>
      </p:pic>
      <p:sp>
        <p:nvSpPr>
          <p:cNvPr id="26" name="TextBox 25">
            <a:extLst>
              <a:ext uri="{FF2B5EF4-FFF2-40B4-BE49-F238E27FC236}">
                <a16:creationId xmlns:a16="http://schemas.microsoft.com/office/drawing/2014/main" id="{A3060708-27FA-6A6C-BACB-0A63C1C610B4}"/>
              </a:ext>
            </a:extLst>
          </p:cNvPr>
          <p:cNvSpPr txBox="1"/>
          <p:nvPr/>
        </p:nvSpPr>
        <p:spPr>
          <a:xfrm>
            <a:off x="3569524" y="2648003"/>
            <a:ext cx="756938" cy="369332"/>
          </a:xfrm>
          <a:prstGeom prst="rect">
            <a:avLst/>
          </a:prstGeom>
          <a:noFill/>
        </p:spPr>
        <p:txBody>
          <a:bodyPr wrap="none" rtlCol="0">
            <a:spAutoFit/>
          </a:bodyPr>
          <a:lstStyle/>
          <a:p>
            <a:r>
              <a:rPr lang="en-US" dirty="0"/>
              <a:t>HTML</a:t>
            </a:r>
            <a:endParaRPr lang="en-GB" dirty="0"/>
          </a:p>
        </p:txBody>
      </p:sp>
      <p:sp>
        <p:nvSpPr>
          <p:cNvPr id="27" name="TextBox 26">
            <a:extLst>
              <a:ext uri="{FF2B5EF4-FFF2-40B4-BE49-F238E27FC236}">
                <a16:creationId xmlns:a16="http://schemas.microsoft.com/office/drawing/2014/main" id="{30F174CD-FFF7-F80E-84FC-CC570FA4799B}"/>
              </a:ext>
            </a:extLst>
          </p:cNvPr>
          <p:cNvSpPr txBox="1"/>
          <p:nvPr/>
        </p:nvSpPr>
        <p:spPr>
          <a:xfrm>
            <a:off x="3285071" y="4154372"/>
            <a:ext cx="1376211" cy="369332"/>
          </a:xfrm>
          <a:prstGeom prst="rect">
            <a:avLst/>
          </a:prstGeom>
          <a:noFill/>
        </p:spPr>
        <p:txBody>
          <a:bodyPr wrap="none" rtlCol="0">
            <a:spAutoFit/>
          </a:bodyPr>
          <a:lstStyle/>
          <a:p>
            <a:r>
              <a:rPr lang="en-US" dirty="0"/>
              <a:t>JAVASCRIPT</a:t>
            </a:r>
            <a:endParaRPr lang="en-GB" dirty="0"/>
          </a:p>
        </p:txBody>
      </p:sp>
      <p:sp>
        <p:nvSpPr>
          <p:cNvPr id="28" name="TextBox 27">
            <a:extLst>
              <a:ext uri="{FF2B5EF4-FFF2-40B4-BE49-F238E27FC236}">
                <a16:creationId xmlns:a16="http://schemas.microsoft.com/office/drawing/2014/main" id="{11AC252C-D521-7438-37FB-AA75652B8CB9}"/>
              </a:ext>
            </a:extLst>
          </p:cNvPr>
          <p:cNvSpPr txBox="1"/>
          <p:nvPr/>
        </p:nvSpPr>
        <p:spPr>
          <a:xfrm>
            <a:off x="3645864" y="5819716"/>
            <a:ext cx="604653" cy="369332"/>
          </a:xfrm>
          <a:prstGeom prst="rect">
            <a:avLst/>
          </a:prstGeom>
          <a:noFill/>
        </p:spPr>
        <p:txBody>
          <a:bodyPr wrap="none" rtlCol="0">
            <a:spAutoFit/>
          </a:bodyPr>
          <a:lstStyle/>
          <a:p>
            <a:r>
              <a:rPr lang="en-US" dirty="0"/>
              <a:t>CSS</a:t>
            </a:r>
          </a:p>
        </p:txBody>
      </p:sp>
      <p:sp>
        <p:nvSpPr>
          <p:cNvPr id="29" name="TextBox 28">
            <a:extLst>
              <a:ext uri="{FF2B5EF4-FFF2-40B4-BE49-F238E27FC236}">
                <a16:creationId xmlns:a16="http://schemas.microsoft.com/office/drawing/2014/main" id="{4DEB9A9C-C81C-5880-C376-81B29B9BCEC6}"/>
              </a:ext>
            </a:extLst>
          </p:cNvPr>
          <p:cNvSpPr txBox="1"/>
          <p:nvPr/>
        </p:nvSpPr>
        <p:spPr>
          <a:xfrm>
            <a:off x="10586904" y="4601057"/>
            <a:ext cx="1231684" cy="646331"/>
          </a:xfrm>
          <a:prstGeom prst="rect">
            <a:avLst/>
          </a:prstGeom>
          <a:noFill/>
        </p:spPr>
        <p:txBody>
          <a:bodyPr wrap="none" rtlCol="0">
            <a:spAutoFit/>
          </a:bodyPr>
          <a:lstStyle/>
          <a:p>
            <a:pPr algn="ctr"/>
            <a:r>
              <a:rPr lang="en-US" dirty="0"/>
              <a:t>DATABASE</a:t>
            </a:r>
          </a:p>
          <a:p>
            <a:pPr algn="ctr"/>
            <a:r>
              <a:rPr lang="en-US" dirty="0"/>
              <a:t>LAYER</a:t>
            </a:r>
          </a:p>
        </p:txBody>
      </p:sp>
      <p:sp>
        <p:nvSpPr>
          <p:cNvPr id="34" name="TextBox 33">
            <a:extLst>
              <a:ext uri="{FF2B5EF4-FFF2-40B4-BE49-F238E27FC236}">
                <a16:creationId xmlns:a16="http://schemas.microsoft.com/office/drawing/2014/main" id="{E3E008C7-12D0-81F1-E167-288F0F769DD4}"/>
              </a:ext>
            </a:extLst>
          </p:cNvPr>
          <p:cNvSpPr txBox="1"/>
          <p:nvPr/>
        </p:nvSpPr>
        <p:spPr>
          <a:xfrm>
            <a:off x="8457752" y="3231996"/>
            <a:ext cx="1846054" cy="938719"/>
          </a:xfrm>
          <a:prstGeom prst="rect">
            <a:avLst/>
          </a:prstGeom>
          <a:noFill/>
        </p:spPr>
        <p:txBody>
          <a:bodyPr wrap="square" rtlCol="0">
            <a:spAutoFit/>
          </a:bodyPr>
          <a:lstStyle/>
          <a:p>
            <a:pPr algn="ctr"/>
            <a:r>
              <a:rPr lang="en-US" sz="1100" dirty="0"/>
              <a:t>This is the server with the connection between Express and MongoDB to handle database operations.</a:t>
            </a:r>
          </a:p>
        </p:txBody>
      </p:sp>
      <p:cxnSp>
        <p:nvCxnSpPr>
          <p:cNvPr id="37" name="Straight Arrow Connector 36">
            <a:extLst>
              <a:ext uri="{FF2B5EF4-FFF2-40B4-BE49-F238E27FC236}">
                <a16:creationId xmlns:a16="http://schemas.microsoft.com/office/drawing/2014/main" id="{C18515BD-8CDA-AB00-9EA0-BBAD5E28E8D9}"/>
              </a:ext>
            </a:extLst>
          </p:cNvPr>
          <p:cNvCxnSpPr>
            <a:cxnSpLocks/>
            <a:stCxn id="13" idx="2"/>
            <a:endCxn id="9" idx="1"/>
          </p:cNvCxnSpPr>
          <p:nvPr/>
        </p:nvCxnSpPr>
        <p:spPr>
          <a:xfrm>
            <a:off x="9380255" y="2899684"/>
            <a:ext cx="1274713" cy="219112"/>
          </a:xfrm>
          <a:prstGeom prst="straightConnector1">
            <a:avLst/>
          </a:prstGeom>
          <a:ln>
            <a:solidFill>
              <a:srgbClr val="FF000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39" name="Rectangle 38">
            <a:extLst>
              <a:ext uri="{FF2B5EF4-FFF2-40B4-BE49-F238E27FC236}">
                <a16:creationId xmlns:a16="http://schemas.microsoft.com/office/drawing/2014/main" id="{B179914E-817C-6692-5C3E-B2D3962F05EF}"/>
              </a:ext>
            </a:extLst>
          </p:cNvPr>
          <p:cNvSpPr/>
          <p:nvPr/>
        </p:nvSpPr>
        <p:spPr>
          <a:xfrm>
            <a:off x="8457228" y="4283915"/>
            <a:ext cx="1846054" cy="1069675"/>
          </a:xfrm>
          <a:prstGeom prst="rect">
            <a:avLst/>
          </a:prstGeom>
          <a:noFill/>
          <a:ln w="349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TextBox 39">
            <a:extLst>
              <a:ext uri="{FF2B5EF4-FFF2-40B4-BE49-F238E27FC236}">
                <a16:creationId xmlns:a16="http://schemas.microsoft.com/office/drawing/2014/main" id="{91C6B05C-F9B9-5386-6E88-6830AF0E5F47}"/>
              </a:ext>
            </a:extLst>
          </p:cNvPr>
          <p:cNvSpPr txBox="1"/>
          <p:nvPr/>
        </p:nvSpPr>
        <p:spPr>
          <a:xfrm>
            <a:off x="8457228" y="4319783"/>
            <a:ext cx="1846054" cy="1107996"/>
          </a:xfrm>
          <a:prstGeom prst="rect">
            <a:avLst/>
          </a:prstGeom>
          <a:noFill/>
        </p:spPr>
        <p:txBody>
          <a:bodyPr wrap="square" rtlCol="0">
            <a:spAutoFit/>
          </a:bodyPr>
          <a:lstStyle/>
          <a:p>
            <a:pPr algn="ctr"/>
            <a:r>
              <a:rPr lang="en-US" sz="1100" dirty="0"/>
              <a:t>Express managed API endpoints:</a:t>
            </a:r>
          </a:p>
          <a:p>
            <a:pPr algn="ctr"/>
            <a:endParaRPr lang="en-US" sz="1100" dirty="0"/>
          </a:p>
          <a:p>
            <a:pPr algn="ctr"/>
            <a:r>
              <a:rPr lang="en-US" sz="1100" dirty="0"/>
              <a:t>Defined by simple endpoint “/”.</a:t>
            </a:r>
          </a:p>
          <a:p>
            <a:pPr algn="ctr"/>
            <a:endParaRPr lang="en-US" sz="1100" dirty="0"/>
          </a:p>
        </p:txBody>
      </p:sp>
      <p:cxnSp>
        <p:nvCxnSpPr>
          <p:cNvPr id="42" name="Straight Arrow Connector 41">
            <a:extLst>
              <a:ext uri="{FF2B5EF4-FFF2-40B4-BE49-F238E27FC236}">
                <a16:creationId xmlns:a16="http://schemas.microsoft.com/office/drawing/2014/main" id="{AC022729-A202-7950-58D4-9572254522C6}"/>
              </a:ext>
            </a:extLst>
          </p:cNvPr>
          <p:cNvCxnSpPr>
            <a:cxnSpLocks/>
            <a:endCxn id="13" idx="1"/>
          </p:cNvCxnSpPr>
          <p:nvPr/>
        </p:nvCxnSpPr>
        <p:spPr>
          <a:xfrm>
            <a:off x="7409771" y="1830275"/>
            <a:ext cx="763835" cy="734387"/>
          </a:xfrm>
          <a:prstGeom prst="straightConnector1">
            <a:avLst/>
          </a:prstGeom>
          <a:ln>
            <a:solidFill>
              <a:srgbClr val="FF000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44" name="Rectangle 43">
            <a:extLst>
              <a:ext uri="{FF2B5EF4-FFF2-40B4-BE49-F238E27FC236}">
                <a16:creationId xmlns:a16="http://schemas.microsoft.com/office/drawing/2014/main" id="{59F6A956-722F-6516-A444-96CD0D282AAF}"/>
              </a:ext>
            </a:extLst>
          </p:cNvPr>
          <p:cNvSpPr/>
          <p:nvPr/>
        </p:nvSpPr>
        <p:spPr>
          <a:xfrm>
            <a:off x="5688742" y="2483932"/>
            <a:ext cx="1846054" cy="1069675"/>
          </a:xfrm>
          <a:prstGeom prst="rect">
            <a:avLst/>
          </a:prstGeom>
          <a:noFill/>
          <a:ln w="349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TextBox 44">
            <a:extLst>
              <a:ext uri="{FF2B5EF4-FFF2-40B4-BE49-F238E27FC236}">
                <a16:creationId xmlns:a16="http://schemas.microsoft.com/office/drawing/2014/main" id="{5B61B5BA-8830-9289-BA3A-D22D77E72EFD}"/>
              </a:ext>
            </a:extLst>
          </p:cNvPr>
          <p:cNvSpPr txBox="1"/>
          <p:nvPr/>
        </p:nvSpPr>
        <p:spPr>
          <a:xfrm>
            <a:off x="5722774" y="2616319"/>
            <a:ext cx="1846054" cy="769441"/>
          </a:xfrm>
          <a:prstGeom prst="rect">
            <a:avLst/>
          </a:prstGeom>
          <a:noFill/>
        </p:spPr>
        <p:txBody>
          <a:bodyPr wrap="square" rtlCol="0">
            <a:spAutoFit/>
          </a:bodyPr>
          <a:lstStyle/>
          <a:p>
            <a:pPr algn="ctr"/>
            <a:r>
              <a:rPr lang="en-US" sz="1100" dirty="0"/>
              <a:t>Node.js is the runtime environment responsible for executing the Express.js server.</a:t>
            </a:r>
          </a:p>
        </p:txBody>
      </p:sp>
      <p:cxnSp>
        <p:nvCxnSpPr>
          <p:cNvPr id="51" name="Connector: Curved 50">
            <a:extLst>
              <a:ext uri="{FF2B5EF4-FFF2-40B4-BE49-F238E27FC236}">
                <a16:creationId xmlns:a16="http://schemas.microsoft.com/office/drawing/2014/main" id="{F363B8AF-4D6B-17C7-59C2-90E1578E523A}"/>
              </a:ext>
            </a:extLst>
          </p:cNvPr>
          <p:cNvCxnSpPr>
            <a:stCxn id="17" idx="3"/>
            <a:endCxn id="13" idx="0"/>
          </p:cNvCxnSpPr>
          <p:nvPr/>
        </p:nvCxnSpPr>
        <p:spPr>
          <a:xfrm>
            <a:off x="4841513" y="1066818"/>
            <a:ext cx="4538742" cy="1162821"/>
          </a:xfrm>
          <a:prstGeom prst="curvedConnector2">
            <a:avLst/>
          </a:prstGeom>
          <a:ln>
            <a:solidFill>
              <a:srgbClr val="FF000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52" name="Rectangle 51">
            <a:extLst>
              <a:ext uri="{FF2B5EF4-FFF2-40B4-BE49-F238E27FC236}">
                <a16:creationId xmlns:a16="http://schemas.microsoft.com/office/drawing/2014/main" id="{F40FB36F-4C9F-AABA-B1D1-630419B07DB6}"/>
              </a:ext>
            </a:extLst>
          </p:cNvPr>
          <p:cNvSpPr/>
          <p:nvPr/>
        </p:nvSpPr>
        <p:spPr>
          <a:xfrm>
            <a:off x="7534796" y="240969"/>
            <a:ext cx="1846054" cy="1069675"/>
          </a:xfrm>
          <a:prstGeom prst="rect">
            <a:avLst/>
          </a:prstGeom>
          <a:noFill/>
          <a:ln w="349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TextBox 52">
            <a:extLst>
              <a:ext uri="{FF2B5EF4-FFF2-40B4-BE49-F238E27FC236}">
                <a16:creationId xmlns:a16="http://schemas.microsoft.com/office/drawing/2014/main" id="{92351A11-3A81-40C5-535C-3695DEA61463}"/>
              </a:ext>
            </a:extLst>
          </p:cNvPr>
          <p:cNvSpPr txBox="1"/>
          <p:nvPr/>
        </p:nvSpPr>
        <p:spPr>
          <a:xfrm>
            <a:off x="7534796" y="475724"/>
            <a:ext cx="1846054" cy="600164"/>
          </a:xfrm>
          <a:prstGeom prst="rect">
            <a:avLst/>
          </a:prstGeom>
          <a:noFill/>
        </p:spPr>
        <p:txBody>
          <a:bodyPr wrap="square" rtlCol="0">
            <a:spAutoFit/>
          </a:bodyPr>
          <a:lstStyle/>
          <a:p>
            <a:pPr algn="ctr"/>
            <a:r>
              <a:rPr lang="en-US" sz="1100" dirty="0"/>
              <a:t>React interacts with the Express server through API calls.</a:t>
            </a:r>
          </a:p>
        </p:txBody>
      </p:sp>
      <p:cxnSp>
        <p:nvCxnSpPr>
          <p:cNvPr id="55" name="Straight Arrow Connector 54">
            <a:extLst>
              <a:ext uri="{FF2B5EF4-FFF2-40B4-BE49-F238E27FC236}">
                <a16:creationId xmlns:a16="http://schemas.microsoft.com/office/drawing/2014/main" id="{0BC26A48-2624-BCD1-AEB3-59671AB23F91}"/>
              </a:ext>
            </a:extLst>
          </p:cNvPr>
          <p:cNvCxnSpPr/>
          <p:nvPr/>
        </p:nvCxnSpPr>
        <p:spPr>
          <a:xfrm flipV="1">
            <a:off x="7534796" y="2162035"/>
            <a:ext cx="256892" cy="294544"/>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7" name="Straight Arrow Connector 56">
            <a:extLst>
              <a:ext uri="{FF2B5EF4-FFF2-40B4-BE49-F238E27FC236}">
                <a16:creationId xmlns:a16="http://schemas.microsoft.com/office/drawing/2014/main" id="{50E6665C-3666-F391-74B5-EACB1F6313AA}"/>
              </a:ext>
            </a:extLst>
          </p:cNvPr>
          <p:cNvCxnSpPr>
            <a:stCxn id="52" idx="2"/>
          </p:cNvCxnSpPr>
          <p:nvPr/>
        </p:nvCxnSpPr>
        <p:spPr>
          <a:xfrm flipH="1">
            <a:off x="8294255" y="1310644"/>
            <a:ext cx="163568" cy="23182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88321EBE-591A-90E8-F00A-1557755DA197}"/>
              </a:ext>
            </a:extLst>
          </p:cNvPr>
          <p:cNvCxnSpPr>
            <a:cxnSpLocks/>
            <a:endCxn id="7" idx="0"/>
          </p:cNvCxnSpPr>
          <p:nvPr/>
        </p:nvCxnSpPr>
        <p:spPr>
          <a:xfrm flipH="1">
            <a:off x="9380255" y="3001039"/>
            <a:ext cx="473775" cy="16548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61" name="Rectangle 60">
            <a:extLst>
              <a:ext uri="{FF2B5EF4-FFF2-40B4-BE49-F238E27FC236}">
                <a16:creationId xmlns:a16="http://schemas.microsoft.com/office/drawing/2014/main" id="{2C428FB1-EBDA-2DBB-A332-9924EC52B91E}"/>
              </a:ext>
            </a:extLst>
          </p:cNvPr>
          <p:cNvSpPr/>
          <p:nvPr/>
        </p:nvSpPr>
        <p:spPr>
          <a:xfrm>
            <a:off x="919361" y="1349416"/>
            <a:ext cx="1846054" cy="4159168"/>
          </a:xfrm>
          <a:prstGeom prst="rect">
            <a:avLst/>
          </a:prstGeom>
          <a:noFill/>
          <a:ln w="349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TextBox 61">
            <a:extLst>
              <a:ext uri="{FF2B5EF4-FFF2-40B4-BE49-F238E27FC236}">
                <a16:creationId xmlns:a16="http://schemas.microsoft.com/office/drawing/2014/main" id="{3D414E28-7644-0F56-C3B3-720D3E00354F}"/>
              </a:ext>
            </a:extLst>
          </p:cNvPr>
          <p:cNvSpPr txBox="1"/>
          <p:nvPr/>
        </p:nvSpPr>
        <p:spPr>
          <a:xfrm>
            <a:off x="919361" y="1463278"/>
            <a:ext cx="1846054" cy="4154984"/>
          </a:xfrm>
          <a:prstGeom prst="rect">
            <a:avLst/>
          </a:prstGeom>
          <a:noFill/>
        </p:spPr>
        <p:txBody>
          <a:bodyPr wrap="square" rtlCol="0">
            <a:spAutoFit/>
          </a:bodyPr>
          <a:lstStyle/>
          <a:p>
            <a:pPr algn="ctr"/>
            <a:r>
              <a:rPr lang="en-US" sz="1100" dirty="0"/>
              <a:t>Frontend framework by React.  The following components are:</a:t>
            </a:r>
          </a:p>
          <a:p>
            <a:pPr algn="ctr"/>
            <a:r>
              <a:rPr lang="en-US" sz="1100" dirty="0"/>
              <a:t>Cart</a:t>
            </a:r>
          </a:p>
          <a:p>
            <a:pPr algn="ctr"/>
            <a:r>
              <a:rPr lang="en-US" sz="1100" dirty="0" err="1"/>
              <a:t>LoginSignup</a:t>
            </a:r>
            <a:endParaRPr lang="en-US" sz="1100" dirty="0"/>
          </a:p>
          <a:p>
            <a:pPr algn="ctr"/>
            <a:r>
              <a:rPr lang="en-US" sz="1100" dirty="0"/>
              <a:t>Product</a:t>
            </a:r>
          </a:p>
          <a:p>
            <a:pPr algn="ctr"/>
            <a:r>
              <a:rPr lang="en-US" sz="1100" dirty="0"/>
              <a:t>Shop </a:t>
            </a:r>
          </a:p>
          <a:p>
            <a:pPr algn="ctr"/>
            <a:r>
              <a:rPr lang="en-US" sz="1100" dirty="0" err="1"/>
              <a:t>ShopCategory</a:t>
            </a:r>
            <a:endParaRPr lang="en-US" sz="1100" dirty="0"/>
          </a:p>
          <a:p>
            <a:pPr algn="ctr"/>
            <a:r>
              <a:rPr lang="en-US" sz="1100" dirty="0"/>
              <a:t>Navbar</a:t>
            </a:r>
          </a:p>
          <a:p>
            <a:pPr algn="ctr"/>
            <a:r>
              <a:rPr lang="en-US" sz="1100" dirty="0" err="1"/>
              <a:t>NewCollections</a:t>
            </a:r>
            <a:endParaRPr lang="en-US" sz="1100" dirty="0"/>
          </a:p>
          <a:p>
            <a:pPr algn="ctr"/>
            <a:r>
              <a:rPr lang="en-US" sz="1100" dirty="0" err="1"/>
              <a:t>NewsLetter</a:t>
            </a:r>
            <a:endParaRPr lang="en-US" sz="1100" dirty="0"/>
          </a:p>
          <a:p>
            <a:pPr algn="ctr"/>
            <a:r>
              <a:rPr lang="en-US" sz="1100" dirty="0"/>
              <a:t>Offers</a:t>
            </a:r>
          </a:p>
          <a:p>
            <a:pPr algn="ctr"/>
            <a:r>
              <a:rPr lang="en-US" sz="1100" dirty="0"/>
              <a:t>Popular</a:t>
            </a:r>
          </a:p>
          <a:p>
            <a:pPr algn="ctr"/>
            <a:r>
              <a:rPr lang="en-US" sz="1100" dirty="0" err="1"/>
              <a:t>ProductDisplay</a:t>
            </a:r>
            <a:endParaRPr lang="en-US" sz="1100" dirty="0"/>
          </a:p>
          <a:p>
            <a:pPr algn="ctr"/>
            <a:r>
              <a:rPr lang="en-US" sz="1100" dirty="0" err="1"/>
              <a:t>RelatedProducts</a:t>
            </a:r>
            <a:endParaRPr lang="en-US" sz="1100" dirty="0"/>
          </a:p>
          <a:p>
            <a:pPr algn="ctr"/>
            <a:r>
              <a:rPr lang="en-US" sz="1100" dirty="0"/>
              <a:t>Item</a:t>
            </a:r>
          </a:p>
          <a:p>
            <a:pPr algn="ctr"/>
            <a:r>
              <a:rPr lang="en-US" sz="1100" dirty="0"/>
              <a:t>Hero</a:t>
            </a:r>
          </a:p>
          <a:p>
            <a:pPr algn="ctr"/>
            <a:r>
              <a:rPr lang="en-US" sz="1100" dirty="0"/>
              <a:t>Footer</a:t>
            </a:r>
          </a:p>
          <a:p>
            <a:pPr algn="ctr"/>
            <a:r>
              <a:rPr lang="en-US" sz="1100" dirty="0" err="1"/>
              <a:t>DescriptionBox</a:t>
            </a:r>
            <a:endParaRPr lang="en-US" sz="1100" dirty="0"/>
          </a:p>
          <a:p>
            <a:pPr algn="ctr"/>
            <a:endParaRPr lang="en-US" sz="1100" dirty="0"/>
          </a:p>
          <a:p>
            <a:pPr algn="ctr"/>
            <a:r>
              <a:rPr lang="en-US" sz="1100" dirty="0"/>
              <a:t>There are .</a:t>
            </a:r>
            <a:r>
              <a:rPr lang="en-US" sz="1100" dirty="0" err="1"/>
              <a:t>jsx</a:t>
            </a:r>
            <a:r>
              <a:rPr lang="en-US" sz="1100" dirty="0"/>
              <a:t> files and then there are the .</a:t>
            </a:r>
            <a:r>
              <a:rPr lang="en-US" sz="1100" dirty="0" err="1"/>
              <a:t>css</a:t>
            </a:r>
            <a:r>
              <a:rPr lang="en-US" sz="1100" dirty="0"/>
              <a:t> files with the same name for styling</a:t>
            </a:r>
          </a:p>
          <a:p>
            <a:pPr algn="ctr"/>
            <a:endParaRPr lang="en-US" sz="1100" dirty="0"/>
          </a:p>
        </p:txBody>
      </p:sp>
      <p:cxnSp>
        <p:nvCxnSpPr>
          <p:cNvPr id="70" name="Connector: Curved 69">
            <a:extLst>
              <a:ext uri="{FF2B5EF4-FFF2-40B4-BE49-F238E27FC236}">
                <a16:creationId xmlns:a16="http://schemas.microsoft.com/office/drawing/2014/main" id="{4F1F03F4-CA74-9F26-F26C-7CF6CAFFF5DB}"/>
              </a:ext>
            </a:extLst>
          </p:cNvPr>
          <p:cNvCxnSpPr>
            <a:cxnSpLocks/>
            <a:stCxn id="17" idx="3"/>
            <a:endCxn id="25" idx="3"/>
          </p:cNvCxnSpPr>
          <p:nvPr/>
        </p:nvCxnSpPr>
        <p:spPr>
          <a:xfrm flipH="1">
            <a:off x="4483972" y="1066818"/>
            <a:ext cx="357541" cy="4180570"/>
          </a:xfrm>
          <a:prstGeom prst="curvedConnector3">
            <a:avLst>
              <a:gd name="adj1" fmla="val -63937"/>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73" name="Connector: Curved 72">
            <a:extLst>
              <a:ext uri="{FF2B5EF4-FFF2-40B4-BE49-F238E27FC236}">
                <a16:creationId xmlns:a16="http://schemas.microsoft.com/office/drawing/2014/main" id="{61BECC86-8C0A-57FC-54C9-6A91FAF2BAF8}"/>
              </a:ext>
            </a:extLst>
          </p:cNvPr>
          <p:cNvCxnSpPr>
            <a:cxnSpLocks/>
            <a:stCxn id="17" idx="3"/>
            <a:endCxn id="23" idx="3"/>
          </p:cNvCxnSpPr>
          <p:nvPr/>
        </p:nvCxnSpPr>
        <p:spPr>
          <a:xfrm flipH="1">
            <a:off x="4812782" y="1066818"/>
            <a:ext cx="28731" cy="2519146"/>
          </a:xfrm>
          <a:prstGeom prst="curvedConnector3">
            <a:avLst>
              <a:gd name="adj1" fmla="val -313442"/>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81" name="Connector: Curved 80">
            <a:extLst>
              <a:ext uri="{FF2B5EF4-FFF2-40B4-BE49-F238E27FC236}">
                <a16:creationId xmlns:a16="http://schemas.microsoft.com/office/drawing/2014/main" id="{3E892983-AA04-76DD-1874-6CC128439A53}"/>
              </a:ext>
            </a:extLst>
          </p:cNvPr>
          <p:cNvCxnSpPr>
            <a:cxnSpLocks/>
            <a:stCxn id="17" idx="3"/>
            <a:endCxn id="21" idx="3"/>
          </p:cNvCxnSpPr>
          <p:nvPr/>
        </p:nvCxnSpPr>
        <p:spPr>
          <a:xfrm flipH="1">
            <a:off x="4483774" y="1066818"/>
            <a:ext cx="357739" cy="1013720"/>
          </a:xfrm>
          <a:prstGeom prst="curvedConnector3">
            <a:avLst>
              <a:gd name="adj1" fmla="val 646"/>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201719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02CE7-5261-D9AF-6290-2908130AABA0}"/>
              </a:ext>
            </a:extLst>
          </p:cNvPr>
          <p:cNvSpPr>
            <a:spLocks noGrp="1"/>
          </p:cNvSpPr>
          <p:nvPr>
            <p:ph type="title"/>
          </p:nvPr>
        </p:nvSpPr>
        <p:spPr>
          <a:xfrm>
            <a:off x="838199" y="158091"/>
            <a:ext cx="10515600" cy="670045"/>
          </a:xfrm>
        </p:spPr>
        <p:txBody>
          <a:bodyPr>
            <a:normAutofit/>
          </a:bodyPr>
          <a:lstStyle/>
          <a:p>
            <a:r>
              <a:rPr lang="en-US" sz="2800" u="sng" dirty="0"/>
              <a:t>Overview:</a:t>
            </a:r>
            <a:endParaRPr lang="en-GB" sz="2800" u="sng" dirty="0"/>
          </a:p>
        </p:txBody>
      </p:sp>
      <p:sp>
        <p:nvSpPr>
          <p:cNvPr id="4" name="TextBox 3">
            <a:extLst>
              <a:ext uri="{FF2B5EF4-FFF2-40B4-BE49-F238E27FC236}">
                <a16:creationId xmlns:a16="http://schemas.microsoft.com/office/drawing/2014/main" id="{B616AEB1-B17B-0C28-0082-76E483FC7955}"/>
              </a:ext>
            </a:extLst>
          </p:cNvPr>
          <p:cNvSpPr txBox="1"/>
          <p:nvPr/>
        </p:nvSpPr>
        <p:spPr>
          <a:xfrm>
            <a:off x="838199" y="828136"/>
            <a:ext cx="10936857" cy="5478423"/>
          </a:xfrm>
          <a:prstGeom prst="rect">
            <a:avLst/>
          </a:prstGeom>
          <a:noFill/>
        </p:spPr>
        <p:txBody>
          <a:bodyPr wrap="square" rtlCol="0">
            <a:spAutoFit/>
          </a:bodyPr>
          <a:lstStyle/>
          <a:p>
            <a:r>
              <a:rPr lang="en-ZA" sz="1000" dirty="0"/>
              <a:t>Here’s an overview of the technological choices used for the front end of the e-commerce website:</a:t>
            </a:r>
          </a:p>
          <a:p>
            <a:endParaRPr lang="en-ZA" sz="1000" dirty="0"/>
          </a:p>
          <a:p>
            <a:r>
              <a:rPr lang="en-ZA" sz="1000" dirty="0"/>
              <a:t>Node.js and Express.js:</a:t>
            </a:r>
          </a:p>
          <a:p>
            <a:r>
              <a:rPr lang="en-ZA" sz="1000" dirty="0"/>
              <a:t>The backend is meticulously crafted using Node.js and Express.js, harnessing the power of these technologies to build a scalable and efficient server architecture.</a:t>
            </a:r>
          </a:p>
          <a:p>
            <a:endParaRPr lang="en-ZA" sz="1000" dirty="0"/>
          </a:p>
          <a:p>
            <a:r>
              <a:rPr lang="en-ZA" sz="1000" dirty="0"/>
              <a:t>Database Connection:</a:t>
            </a:r>
          </a:p>
          <a:p>
            <a:r>
              <a:rPr lang="en-ZA" sz="1000" dirty="0"/>
              <a:t>MongoDB is my chosen database system, seamlessly integrated to handle data storage. Leveraging the convenience of MongoDB Compass for cloud interactions, I will ensure a secure and streamlined database connection.</a:t>
            </a:r>
          </a:p>
          <a:p>
            <a:endParaRPr lang="en-ZA" sz="1000" dirty="0"/>
          </a:p>
          <a:p>
            <a:r>
              <a:rPr lang="en-ZA" sz="1000" dirty="0"/>
              <a:t>API Endpoints:</a:t>
            </a:r>
          </a:p>
          <a:p>
            <a:r>
              <a:rPr lang="en-ZA" sz="1000" dirty="0"/>
              <a:t>The backbone of my backend lies in the definition of essential API endpoints. A simple yet vital endpoint ("/") is established to verify the seamless functioning of my Express app, laying the foundation for a robust API structure.</a:t>
            </a:r>
          </a:p>
          <a:p>
            <a:endParaRPr lang="en-ZA" sz="1000" dirty="0"/>
          </a:p>
          <a:p>
            <a:r>
              <a:rPr lang="en-ZA" sz="1000" dirty="0"/>
              <a:t>Middleware:</a:t>
            </a:r>
          </a:p>
          <a:p>
            <a:r>
              <a:rPr lang="en-ZA" sz="1000" dirty="0"/>
              <a:t>Navigating the complexities of incoming JSON requests is made simple with the `</a:t>
            </a:r>
            <a:r>
              <a:rPr lang="en-ZA" sz="1000" dirty="0" err="1"/>
              <a:t>express.json</a:t>
            </a:r>
            <a:r>
              <a:rPr lang="en-ZA" sz="1000" dirty="0"/>
              <a:t>()` middleware. Additionally, I have employed the `</a:t>
            </a:r>
            <a:r>
              <a:rPr lang="en-ZA" sz="1000" dirty="0" err="1"/>
              <a:t>cors`</a:t>
            </a:r>
            <a:r>
              <a:rPr lang="en-ZA" sz="1000" dirty="0"/>
              <a:t> middleware, enabling Cross-Origin Resource Sharing, ensuring seamless communication between my frontend and backend components.</a:t>
            </a:r>
          </a:p>
          <a:p>
            <a:endParaRPr lang="en-ZA" sz="1000" dirty="0"/>
          </a:p>
          <a:p>
            <a:r>
              <a:rPr lang="en-ZA" sz="1000" dirty="0"/>
              <a:t>JWT (JSON Web Tokens):</a:t>
            </a:r>
          </a:p>
          <a:p>
            <a:r>
              <a:rPr lang="en-ZA" sz="1000" dirty="0"/>
              <a:t>Security is paramount, and for authentication purposes, I have employed the `</a:t>
            </a:r>
            <a:r>
              <a:rPr lang="en-ZA" sz="1000" dirty="0" err="1"/>
              <a:t>jsonwebtoken</a:t>
            </a:r>
            <a:r>
              <a:rPr lang="en-ZA" sz="1000" dirty="0"/>
              <a:t>` library. This sophisticated tool allows me to generate and verify JSON Web Tokens, fortifying my backend against unauthorised access.</a:t>
            </a:r>
          </a:p>
          <a:p>
            <a:endParaRPr lang="en-ZA" sz="1000" dirty="0"/>
          </a:p>
          <a:p>
            <a:r>
              <a:rPr lang="en-ZA" sz="1000" dirty="0"/>
              <a:t>File Upload Handling:</a:t>
            </a:r>
          </a:p>
          <a:p>
            <a:r>
              <a:rPr lang="en-ZA" sz="1000" dirty="0"/>
              <a:t>The need for efficient file uploads is met with the implementation of the `</a:t>
            </a:r>
            <a:r>
              <a:rPr lang="en-ZA" sz="1000" dirty="0" err="1"/>
              <a:t>multer</a:t>
            </a:r>
            <a:r>
              <a:rPr lang="en-ZA" sz="1000" dirty="0"/>
              <a:t>` middleware. Its capabilities streamline the handling of file uploads, enhancing the overall functionality of my backend.</a:t>
            </a:r>
          </a:p>
          <a:p>
            <a:endParaRPr lang="en-ZA" sz="1000" dirty="0"/>
          </a:p>
          <a:p>
            <a:r>
              <a:rPr lang="en-ZA" sz="1000" dirty="0"/>
              <a:t>Server Configuration:</a:t>
            </a:r>
          </a:p>
          <a:p>
            <a:r>
              <a:rPr lang="en-ZA" sz="1000" dirty="0"/>
              <a:t>My server is tuned to listen on port 4000, providing a stable and accessible gateway for communication between my frontend and backend components.</a:t>
            </a:r>
          </a:p>
          <a:p>
            <a:endParaRPr lang="en-ZA" sz="1000" dirty="0"/>
          </a:p>
          <a:p>
            <a:r>
              <a:rPr lang="en-ZA" sz="1000" dirty="0"/>
              <a:t>Package Dependencies:</a:t>
            </a:r>
          </a:p>
          <a:p>
            <a:r>
              <a:rPr lang="en-ZA" sz="1000" dirty="0"/>
              <a:t>Delving into my `</a:t>
            </a:r>
            <a:r>
              <a:rPr lang="en-ZA" sz="1000" dirty="0" err="1"/>
              <a:t>package.json</a:t>
            </a:r>
            <a:r>
              <a:rPr lang="en-ZA" sz="1000" dirty="0"/>
              <a:t>`, the `dependencies` section meticulously lists the packages essential for the </a:t>
            </a:r>
            <a:r>
              <a:rPr lang="en-ZA" sz="1000" dirty="0" err="1"/>
              <a:t>backend's</a:t>
            </a:r>
            <a:r>
              <a:rPr lang="en-ZA" sz="1000" dirty="0"/>
              <a:t> seamless operation. Among these, the prominent players include Express.js, Mongoose, JSON Web Token (</a:t>
            </a:r>
            <a:r>
              <a:rPr lang="en-ZA" sz="1000" dirty="0" err="1"/>
              <a:t>jsonwebtoken</a:t>
            </a:r>
            <a:r>
              <a:rPr lang="en-ZA" sz="1000" dirty="0"/>
              <a:t>), CORS, and </a:t>
            </a:r>
            <a:r>
              <a:rPr lang="en-ZA" sz="1000" dirty="0" err="1"/>
              <a:t>Multer</a:t>
            </a:r>
            <a:r>
              <a:rPr lang="en-ZA" sz="1000" dirty="0"/>
              <a:t>, each contributing to the robustness of our backend infrastructure.</a:t>
            </a:r>
          </a:p>
          <a:p>
            <a:endParaRPr lang="en-ZA" sz="1000" dirty="0"/>
          </a:p>
          <a:p>
            <a:r>
              <a:rPr lang="en-ZA" sz="1000" dirty="0"/>
              <a:t>In conclusion, my backend is not just a technological backbone; it's a carefully orchestrated symphony of technologies and methodologies designed to propel our application to new heights of efficiency, security, and scalability. As I continue to embark on this journey, the backend stands ready, a steadfast foundation supporting the innovation and functionality that define my application's success.</a:t>
            </a:r>
          </a:p>
        </p:txBody>
      </p:sp>
    </p:spTree>
    <p:extLst>
      <p:ext uri="{BB962C8B-B14F-4D97-AF65-F5344CB8AC3E}">
        <p14:creationId xmlns:p14="http://schemas.microsoft.com/office/powerpoint/2010/main" val="2062978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2B0D9-C850-BBE0-895D-7F882A445D24}"/>
              </a:ext>
            </a:extLst>
          </p:cNvPr>
          <p:cNvSpPr>
            <a:spLocks noGrp="1"/>
          </p:cNvSpPr>
          <p:nvPr>
            <p:ph type="title"/>
          </p:nvPr>
        </p:nvSpPr>
        <p:spPr>
          <a:xfrm>
            <a:off x="459510" y="235817"/>
            <a:ext cx="2533073" cy="623166"/>
          </a:xfrm>
        </p:spPr>
        <p:txBody>
          <a:bodyPr>
            <a:normAutofit/>
          </a:bodyPr>
          <a:lstStyle/>
          <a:p>
            <a:r>
              <a:rPr lang="en-US" sz="3200" u="sng" dirty="0"/>
              <a:t>Screenshots:</a:t>
            </a:r>
            <a:endParaRPr lang="en-GB" sz="3200" u="sng" dirty="0"/>
          </a:p>
        </p:txBody>
      </p:sp>
      <p:pic>
        <p:nvPicPr>
          <p:cNvPr id="6" name="Picture 5" descr="A computer screen shot of a stuffed animal&#10;&#10;Description automatically generated">
            <a:extLst>
              <a:ext uri="{FF2B5EF4-FFF2-40B4-BE49-F238E27FC236}">
                <a16:creationId xmlns:a16="http://schemas.microsoft.com/office/drawing/2014/main" id="{5F6A8856-6ED4-948C-80B4-60E5BFB4C1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510" y="858983"/>
            <a:ext cx="4630964" cy="2613083"/>
          </a:xfrm>
          <a:prstGeom prst="rect">
            <a:avLst/>
          </a:prstGeom>
        </p:spPr>
      </p:pic>
      <p:pic>
        <p:nvPicPr>
          <p:cNvPr id="8" name="Picture 7" descr="A group of stuffed toys on a computer screen&#10;&#10;Description automatically generated">
            <a:extLst>
              <a:ext uri="{FF2B5EF4-FFF2-40B4-BE49-F238E27FC236}">
                <a16:creationId xmlns:a16="http://schemas.microsoft.com/office/drawing/2014/main" id="{7AFE6076-A489-12EC-3797-F95E108813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9092" y="826494"/>
            <a:ext cx="4707597" cy="2645572"/>
          </a:xfrm>
          <a:prstGeom prst="rect">
            <a:avLst/>
          </a:prstGeom>
        </p:spPr>
      </p:pic>
      <p:pic>
        <p:nvPicPr>
          <p:cNvPr id="10" name="Picture 9" descr="A screen shot of a computer&#10;&#10;Description automatically generated">
            <a:extLst>
              <a:ext uri="{FF2B5EF4-FFF2-40B4-BE49-F238E27FC236}">
                <a16:creationId xmlns:a16="http://schemas.microsoft.com/office/drawing/2014/main" id="{AAB3F9A4-3956-6194-9767-0F3B21F976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206" y="3831286"/>
            <a:ext cx="4630964" cy="2649403"/>
          </a:xfrm>
          <a:prstGeom prst="rect">
            <a:avLst/>
          </a:prstGeom>
        </p:spPr>
      </p:pic>
      <p:pic>
        <p:nvPicPr>
          <p:cNvPr id="12" name="Picture 11" descr="A screenshot of a computer screen&#10;&#10;Description automatically generated">
            <a:extLst>
              <a:ext uri="{FF2B5EF4-FFF2-40B4-BE49-F238E27FC236}">
                <a16:creationId xmlns:a16="http://schemas.microsoft.com/office/drawing/2014/main" id="{01046155-E53B-192A-2113-3643F9408B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9092" y="3831287"/>
            <a:ext cx="4707597" cy="2640668"/>
          </a:xfrm>
          <a:prstGeom prst="rect">
            <a:avLst/>
          </a:prstGeom>
        </p:spPr>
      </p:pic>
    </p:spTree>
    <p:extLst>
      <p:ext uri="{BB962C8B-B14F-4D97-AF65-F5344CB8AC3E}">
        <p14:creationId xmlns:p14="http://schemas.microsoft.com/office/powerpoint/2010/main" val="4250721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2B0D9-C850-BBE0-895D-7F882A445D24}"/>
              </a:ext>
            </a:extLst>
          </p:cNvPr>
          <p:cNvSpPr>
            <a:spLocks noGrp="1"/>
          </p:cNvSpPr>
          <p:nvPr>
            <p:ph type="title"/>
          </p:nvPr>
        </p:nvSpPr>
        <p:spPr>
          <a:xfrm>
            <a:off x="459510" y="235817"/>
            <a:ext cx="2533073" cy="623166"/>
          </a:xfrm>
        </p:spPr>
        <p:txBody>
          <a:bodyPr>
            <a:normAutofit/>
          </a:bodyPr>
          <a:lstStyle/>
          <a:p>
            <a:r>
              <a:rPr lang="en-US" sz="3200" u="sng" dirty="0"/>
              <a:t>Screenshots:</a:t>
            </a:r>
            <a:endParaRPr lang="en-GB" sz="3200" u="sng" dirty="0"/>
          </a:p>
        </p:txBody>
      </p:sp>
      <p:pic>
        <p:nvPicPr>
          <p:cNvPr id="3" name="Picture 2" descr="A screenshot of a computer&#10;&#10;Description automatically generated">
            <a:extLst>
              <a:ext uri="{FF2B5EF4-FFF2-40B4-BE49-F238E27FC236}">
                <a16:creationId xmlns:a16="http://schemas.microsoft.com/office/drawing/2014/main" id="{4A8F4B4D-CA1C-61B2-0FB5-95477648AF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510" y="826494"/>
            <a:ext cx="4700790" cy="2645572"/>
          </a:xfrm>
          <a:prstGeom prst="rect">
            <a:avLst/>
          </a:prstGeom>
        </p:spPr>
      </p:pic>
      <p:pic>
        <p:nvPicPr>
          <p:cNvPr id="7" name="Picture 6" descr="A computer screen with a stuffed animal&#10;&#10;Description automatically generated">
            <a:extLst>
              <a:ext uri="{FF2B5EF4-FFF2-40B4-BE49-F238E27FC236}">
                <a16:creationId xmlns:a16="http://schemas.microsoft.com/office/drawing/2014/main" id="{6534C6EC-E737-366A-42FB-6C70C35B6F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9092" y="820137"/>
            <a:ext cx="4707597" cy="2649404"/>
          </a:xfrm>
          <a:prstGeom prst="rect">
            <a:avLst/>
          </a:prstGeom>
        </p:spPr>
      </p:pic>
      <p:pic>
        <p:nvPicPr>
          <p:cNvPr id="11" name="Picture 10" descr="A computer screen with a screen showing a toy&#10;&#10;Description automatically generated">
            <a:extLst>
              <a:ext uri="{FF2B5EF4-FFF2-40B4-BE49-F238E27FC236}">
                <a16:creationId xmlns:a16="http://schemas.microsoft.com/office/drawing/2014/main" id="{1D102256-D18E-6A84-3BED-FEF29A1559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9510" y="3702243"/>
            <a:ext cx="4700790" cy="2644194"/>
          </a:xfrm>
          <a:prstGeom prst="rect">
            <a:avLst/>
          </a:prstGeom>
        </p:spPr>
      </p:pic>
      <p:pic>
        <p:nvPicPr>
          <p:cNvPr id="14" name="Picture 13" descr="A computer screen shot of a computer screen&#10;&#10;Description automatically generated">
            <a:extLst>
              <a:ext uri="{FF2B5EF4-FFF2-40B4-BE49-F238E27FC236}">
                <a16:creationId xmlns:a16="http://schemas.microsoft.com/office/drawing/2014/main" id="{8FACD149-CD83-A0D4-77D6-EA5F40909C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9092" y="3702243"/>
            <a:ext cx="4707597" cy="2649403"/>
          </a:xfrm>
          <a:prstGeom prst="rect">
            <a:avLst/>
          </a:prstGeom>
        </p:spPr>
      </p:pic>
    </p:spTree>
    <p:extLst>
      <p:ext uri="{BB962C8B-B14F-4D97-AF65-F5344CB8AC3E}">
        <p14:creationId xmlns:p14="http://schemas.microsoft.com/office/powerpoint/2010/main" val="3975317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2B0D9-C850-BBE0-895D-7F882A445D24}"/>
              </a:ext>
            </a:extLst>
          </p:cNvPr>
          <p:cNvSpPr>
            <a:spLocks noGrp="1"/>
          </p:cNvSpPr>
          <p:nvPr>
            <p:ph type="title"/>
          </p:nvPr>
        </p:nvSpPr>
        <p:spPr>
          <a:xfrm>
            <a:off x="459510" y="235817"/>
            <a:ext cx="2533073" cy="623166"/>
          </a:xfrm>
        </p:spPr>
        <p:txBody>
          <a:bodyPr>
            <a:normAutofit/>
          </a:bodyPr>
          <a:lstStyle/>
          <a:p>
            <a:r>
              <a:rPr lang="en-US" sz="3200" u="sng" dirty="0"/>
              <a:t>Screenshots:</a:t>
            </a:r>
            <a:endParaRPr lang="en-GB" sz="3200" u="sng" dirty="0"/>
          </a:p>
        </p:txBody>
      </p:sp>
      <p:pic>
        <p:nvPicPr>
          <p:cNvPr id="8" name="Picture 7" descr="A screenshot of a computer&#10;&#10;Description automatically generated">
            <a:extLst>
              <a:ext uri="{FF2B5EF4-FFF2-40B4-BE49-F238E27FC236}">
                <a16:creationId xmlns:a16="http://schemas.microsoft.com/office/drawing/2014/main" id="{DF73C262-48D5-7E5E-AAA3-002278F251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510" y="820137"/>
            <a:ext cx="4700790" cy="2645572"/>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6DDAA13C-D4F0-D695-83BA-202EEE5512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511" y="3648855"/>
            <a:ext cx="4700792" cy="2702791"/>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B90B869B-A547-AFAD-41C3-8DCF1EF530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9092" y="820130"/>
            <a:ext cx="4707597" cy="2652167"/>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66E1D927-B947-F9D7-BD7C-AAA7FE1B75D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9092" y="3648855"/>
            <a:ext cx="4707597" cy="2649403"/>
          </a:xfrm>
          <a:prstGeom prst="rect">
            <a:avLst/>
          </a:prstGeom>
        </p:spPr>
      </p:pic>
    </p:spTree>
    <p:extLst>
      <p:ext uri="{BB962C8B-B14F-4D97-AF65-F5344CB8AC3E}">
        <p14:creationId xmlns:p14="http://schemas.microsoft.com/office/powerpoint/2010/main" val="2684431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2B0D9-C850-BBE0-895D-7F882A445D24}"/>
              </a:ext>
            </a:extLst>
          </p:cNvPr>
          <p:cNvSpPr>
            <a:spLocks noGrp="1"/>
          </p:cNvSpPr>
          <p:nvPr>
            <p:ph type="title"/>
          </p:nvPr>
        </p:nvSpPr>
        <p:spPr>
          <a:xfrm>
            <a:off x="459510" y="235817"/>
            <a:ext cx="2533073" cy="623166"/>
          </a:xfrm>
        </p:spPr>
        <p:txBody>
          <a:bodyPr>
            <a:normAutofit/>
          </a:bodyPr>
          <a:lstStyle/>
          <a:p>
            <a:r>
              <a:rPr lang="en-US" sz="3200" u="sng" dirty="0"/>
              <a:t>Screenshots:</a:t>
            </a:r>
            <a:endParaRPr lang="en-GB" sz="3200" u="sng" dirty="0"/>
          </a:p>
        </p:txBody>
      </p:sp>
      <p:pic>
        <p:nvPicPr>
          <p:cNvPr id="3" name="Picture 2" descr="A screenshot of a computer screen&#10;&#10;Description automatically generated">
            <a:extLst>
              <a:ext uri="{FF2B5EF4-FFF2-40B4-BE49-F238E27FC236}">
                <a16:creationId xmlns:a16="http://schemas.microsoft.com/office/drawing/2014/main" id="{455F5560-12DD-D93C-BF74-37AE354E22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9091" y="779597"/>
            <a:ext cx="4707597" cy="2649403"/>
          </a:xfrm>
          <a:prstGeom prst="rect">
            <a:avLst/>
          </a:prstGeom>
        </p:spPr>
      </p:pic>
      <p:pic>
        <p:nvPicPr>
          <p:cNvPr id="6" name="Picture 5" descr="A computer screen with a group of stuffed animals&#10;&#10;Description automatically generated">
            <a:extLst>
              <a:ext uri="{FF2B5EF4-FFF2-40B4-BE49-F238E27FC236}">
                <a16:creationId xmlns:a16="http://schemas.microsoft.com/office/drawing/2014/main" id="{183B78B1-E90F-2678-5533-79CB439E33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312" y="779597"/>
            <a:ext cx="3971088" cy="2810469"/>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E4CB1134-4306-EF30-D81F-9C227217B2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312" y="3648855"/>
            <a:ext cx="4707598" cy="2648024"/>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58E0B558-E15A-3E2E-6F42-00532ED9FDB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9090" y="3648855"/>
            <a:ext cx="4707597" cy="2649403"/>
          </a:xfrm>
          <a:prstGeom prst="rect">
            <a:avLst/>
          </a:prstGeom>
        </p:spPr>
      </p:pic>
    </p:spTree>
    <p:extLst>
      <p:ext uri="{BB962C8B-B14F-4D97-AF65-F5344CB8AC3E}">
        <p14:creationId xmlns:p14="http://schemas.microsoft.com/office/powerpoint/2010/main" val="405734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2B0D9-C850-BBE0-895D-7F882A445D24}"/>
              </a:ext>
            </a:extLst>
          </p:cNvPr>
          <p:cNvSpPr>
            <a:spLocks noGrp="1"/>
          </p:cNvSpPr>
          <p:nvPr>
            <p:ph type="title"/>
          </p:nvPr>
        </p:nvSpPr>
        <p:spPr>
          <a:xfrm>
            <a:off x="459510" y="235817"/>
            <a:ext cx="2533073" cy="623166"/>
          </a:xfrm>
        </p:spPr>
        <p:txBody>
          <a:bodyPr>
            <a:normAutofit/>
          </a:bodyPr>
          <a:lstStyle/>
          <a:p>
            <a:r>
              <a:rPr lang="en-US" sz="3200" u="sng" dirty="0"/>
              <a:t>Screenshots:</a:t>
            </a:r>
            <a:endParaRPr lang="en-GB" sz="3200" u="sng" dirty="0"/>
          </a:p>
        </p:txBody>
      </p:sp>
      <p:pic>
        <p:nvPicPr>
          <p:cNvPr id="8" name="Picture 7" descr="A screen shot of a computer program&#10;&#10;Description automatically generated">
            <a:extLst>
              <a:ext uri="{FF2B5EF4-FFF2-40B4-BE49-F238E27FC236}">
                <a16:creationId xmlns:a16="http://schemas.microsoft.com/office/drawing/2014/main" id="{B6B2D8C3-3E4E-F19F-D0C1-841A5C3396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4302" y="858983"/>
            <a:ext cx="7369133" cy="4919834"/>
          </a:xfrm>
          <a:prstGeom prst="rect">
            <a:avLst/>
          </a:prstGeom>
        </p:spPr>
      </p:pic>
      <p:pic>
        <p:nvPicPr>
          <p:cNvPr id="11" name="Picture 10" descr="A screen shot of a computer&#10;&#10;Description automatically generated">
            <a:extLst>
              <a:ext uri="{FF2B5EF4-FFF2-40B4-BE49-F238E27FC236}">
                <a16:creationId xmlns:a16="http://schemas.microsoft.com/office/drawing/2014/main" id="{3AB3235D-A498-A7E8-B570-2D5F098D8A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565" y="858983"/>
            <a:ext cx="3798509" cy="4266018"/>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B59ADD78-8E4F-52E9-108F-88576CC723C5}"/>
              </a:ext>
            </a:extLst>
          </p:cNvPr>
          <p:cNvPicPr>
            <a:picLocks noChangeAspect="1"/>
          </p:cNvPicPr>
          <p:nvPr/>
        </p:nvPicPr>
        <p:blipFill rotWithShape="1">
          <a:blip r:embed="rId4">
            <a:extLst>
              <a:ext uri="{28A0092B-C50C-407E-A947-70E740481C1C}">
                <a14:useLocalDpi xmlns:a14="http://schemas.microsoft.com/office/drawing/2010/main" val="0"/>
              </a:ext>
            </a:extLst>
          </a:blip>
          <a:srcRect r="26568" b="25855"/>
          <a:stretch/>
        </p:blipFill>
        <p:spPr>
          <a:xfrm>
            <a:off x="278564" y="5223638"/>
            <a:ext cx="3798509" cy="1398546"/>
          </a:xfrm>
          <a:prstGeom prst="rect">
            <a:avLst/>
          </a:prstGeom>
        </p:spPr>
      </p:pic>
    </p:spTree>
    <p:extLst>
      <p:ext uri="{BB962C8B-B14F-4D97-AF65-F5344CB8AC3E}">
        <p14:creationId xmlns:p14="http://schemas.microsoft.com/office/powerpoint/2010/main" val="3304299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128</TotalTime>
  <Words>816</Words>
  <Application>Microsoft Office PowerPoint</Application>
  <PresentationFormat>Widescreen</PresentationFormat>
  <Paragraphs>74</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Aptos Display</vt:lpstr>
      <vt:lpstr>Arial</vt:lpstr>
      <vt:lpstr>Open Sans</vt:lpstr>
      <vt:lpstr>SourceSansPro-Bold</vt:lpstr>
      <vt:lpstr>Office Theme</vt:lpstr>
      <vt:lpstr>PROJECT: JAVA AND WEB DEVELOPMENT (phase 2: development)</vt:lpstr>
      <vt:lpstr>Purpose</vt:lpstr>
      <vt:lpstr>Architecture Diagram MERN Stack:</vt:lpstr>
      <vt:lpstr>Overview:</vt:lpstr>
      <vt:lpstr>Screenshots:</vt:lpstr>
      <vt:lpstr>Screenshots:</vt:lpstr>
      <vt:lpstr>Screenshots:</vt:lpstr>
      <vt:lpstr>Screenshots:</vt:lpstr>
      <vt:lpstr>Screenshots:</vt:lpstr>
      <vt:lpstr>Screencast: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JAVA AND WEB DEVELOPMENT (phase 2: development)</dc:title>
  <dc:creator>Charles Fritz</dc:creator>
  <cp:lastModifiedBy>Charles Fritz</cp:lastModifiedBy>
  <cp:revision>2</cp:revision>
  <dcterms:created xsi:type="dcterms:W3CDTF">2024-01-14T19:01:42Z</dcterms:created>
  <dcterms:modified xsi:type="dcterms:W3CDTF">2024-01-15T21:49:46Z</dcterms:modified>
</cp:coreProperties>
</file>

<file path=docProps/thumbnail.jpeg>
</file>